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7" r:id="rId4"/>
    <p:sldId id="279" r:id="rId5"/>
    <p:sldId id="274" r:id="rId6"/>
    <p:sldId id="273" r:id="rId7"/>
    <p:sldId id="275" r:id="rId8"/>
    <p:sldId id="280" r:id="rId9"/>
    <p:sldId id="259" r:id="rId10"/>
    <p:sldId id="260" r:id="rId11"/>
    <p:sldId id="283" r:id="rId12"/>
    <p:sldId id="284" r:id="rId13"/>
    <p:sldId id="282" r:id="rId14"/>
    <p:sldId id="29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85" r:id="rId24"/>
    <p:sldId id="281" r:id="rId25"/>
    <p:sldId id="296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6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2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6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7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0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77E4-595F-462A-8A13-E9F8E935FEA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C112-B885-41DB-9CE7-AB2742B4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648200"/>
            <a:ext cx="71352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The Dilemmas of Captive Combatants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Paul J. Springer, PhD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Air Command and Staff College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FPRI Senior Fellow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78680"/>
            <a:ext cx="1347519" cy="1945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04955"/>
            <a:ext cx="3914775" cy="2619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505200" cy="2375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2" y="2262817"/>
            <a:ext cx="1895475" cy="2409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02" y="152401"/>
            <a:ext cx="172112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08" y="4176032"/>
            <a:ext cx="4480092" cy="260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12486"/>
            <a:ext cx="4276725" cy="2882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64862"/>
            <a:ext cx="3886201" cy="291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215"/>
            <a:ext cx="8653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The Gulf War: Human Shields, Human Capital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7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579"/>
            <a:ext cx="4630947" cy="4651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47" y="932173"/>
            <a:ext cx="4438650" cy="5925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05710"/>
            <a:ext cx="7225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Guantanamo Bay: Are These POWs?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1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5710"/>
            <a:ext cx="7225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Guantanamo Bay: Are These POWs?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215294" cy="3214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50" y="1600200"/>
            <a:ext cx="4923852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6323" y="4876800"/>
            <a:ext cx="3771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This is a protestor doing a </a:t>
            </a:r>
          </a:p>
          <a:p>
            <a:r>
              <a:rPr lang="en-US" dirty="0"/>
              <a:t>w</a:t>
            </a:r>
            <a:r>
              <a:rPr lang="en-US" dirty="0" smtClean="0"/>
              <a:t>aterboarding demonstration, not an </a:t>
            </a:r>
          </a:p>
          <a:p>
            <a:r>
              <a:rPr lang="en-US" dirty="0" smtClean="0"/>
              <a:t>actual waterboarding session.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5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22" y="3657600"/>
            <a:ext cx="5102679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9" y="3657600"/>
            <a:ext cx="3971026" cy="289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838200"/>
            <a:ext cx="2180122" cy="2895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24212"/>
            <a:ext cx="3124200" cy="2352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4" y="1628774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05710"/>
            <a:ext cx="7423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Abu Ghraib: Getting Everything Wrong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0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838201"/>
            <a:ext cx="921173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6" y="0"/>
            <a:ext cx="8661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90880"/>
              </p:ext>
            </p:extLst>
          </p:nvPr>
        </p:nvGraphicFramePr>
        <p:xfrm>
          <a:off x="381000" y="457200"/>
          <a:ext cx="8229600" cy="22174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The Bush </a:t>
                      </a:r>
                      <a:r>
                        <a:rPr lang="en-US" b="1" dirty="0" smtClean="0"/>
                        <a:t>Years –</a:t>
                      </a:r>
                      <a:r>
                        <a:rPr lang="en-US" b="1" baseline="0" dirty="0" smtClean="0"/>
                        <a:t> PAKISTAN (FATA) 2004-2009</a:t>
                      </a:r>
                      <a:endParaRPr lang="en-US" b="1" dirty="0"/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CIA drone strikes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51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410-595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Civilians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167-332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Children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102-129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injured: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 dirty="0">
                          <a:effectLst/>
                        </a:rPr>
                        <a:t>175-277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5" b="18303"/>
          <a:stretch/>
        </p:blipFill>
        <p:spPr>
          <a:xfrm>
            <a:off x="104835" y="2971800"/>
            <a:ext cx="899840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297"/>
            <a:ext cx="8686800" cy="57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956913"/>
              </p:ext>
            </p:extLst>
          </p:nvPr>
        </p:nvGraphicFramePr>
        <p:xfrm>
          <a:off x="381000" y="29424"/>
          <a:ext cx="8229600" cy="22174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CIA strikes – </a:t>
                      </a:r>
                      <a:r>
                        <a:rPr lang="en-US" b="1" dirty="0" smtClean="0"/>
                        <a:t>PAKISTAN (FATA) 2009</a:t>
                      </a:r>
                      <a:endParaRPr lang="en-US" b="1" dirty="0"/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CIA drone strikes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52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Total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 dirty="0">
                          <a:effectLst/>
                        </a:rPr>
                        <a:t>465-744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Civilians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100-210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Children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36-39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injured: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 dirty="0">
                          <a:effectLst/>
                        </a:rPr>
                        <a:t>262-397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7422"/>
              </p:ext>
            </p:extLst>
          </p:nvPr>
        </p:nvGraphicFramePr>
        <p:xfrm>
          <a:off x="381000" y="2286000"/>
          <a:ext cx="8229600" cy="22174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CIA strikes – </a:t>
                      </a:r>
                      <a:r>
                        <a:rPr lang="en-US" b="1" dirty="0" smtClean="0"/>
                        <a:t>PAKISTAN (FATA)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Total CIA drone strikes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128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751-1,109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Civilians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84-196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Children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19-20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injured: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 dirty="0">
                          <a:effectLst/>
                        </a:rPr>
                        <a:t>351-428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2754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237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07769"/>
              </p:ext>
            </p:extLst>
          </p:nvPr>
        </p:nvGraphicFramePr>
        <p:xfrm>
          <a:off x="381000" y="4488180"/>
          <a:ext cx="8229600" cy="23698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21970">
                <a:tc gridSpan="2"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CIA strike – </a:t>
                      </a:r>
                      <a:r>
                        <a:rPr lang="en-US" b="1" dirty="0" smtClean="0"/>
                        <a:t>PAKISTAN (FATA) </a:t>
                      </a:r>
                      <a:r>
                        <a:rPr lang="en-US" b="1" dirty="0"/>
                        <a:t>2011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CIA drone strikes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75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363-666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Civilians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52-152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Children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6-11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injured: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 dirty="0">
                          <a:effectLst/>
                        </a:rPr>
                        <a:t>158-236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1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09601"/>
            <a:ext cx="8494235" cy="56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42844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Definitions: Who is a POW?</a:t>
            </a:r>
          </a:p>
          <a:p>
            <a:r>
              <a:rPr lang="en-US" dirty="0" smtClean="0"/>
              <a:t>According to the Geneva Convention Relative to Prisoners of War, 1929,</a:t>
            </a:r>
          </a:p>
          <a:p>
            <a:r>
              <a:rPr lang="en-US" dirty="0" smtClean="0"/>
              <a:t>to be considered a prisoner of war, you must fulfill all of these conditions: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Must be commanded by person responsible for subordinates</a:t>
            </a:r>
          </a:p>
          <a:p>
            <a:pPr marL="342900" indent="-342900">
              <a:buAutoNum type="arabicPeriod"/>
            </a:pPr>
            <a:r>
              <a:rPr lang="en-US" dirty="0" smtClean="0"/>
              <a:t>Must wear uniform or recognizable symbol</a:t>
            </a:r>
          </a:p>
          <a:p>
            <a:pPr marL="342900" indent="-342900">
              <a:buAutoNum type="arabicPeriod"/>
            </a:pPr>
            <a:r>
              <a:rPr lang="en-US" dirty="0" smtClean="0"/>
              <a:t>Must carry arms openly</a:t>
            </a:r>
          </a:p>
          <a:p>
            <a:pPr marL="342900" indent="-342900">
              <a:buAutoNum type="arabicPeriod"/>
            </a:pPr>
            <a:r>
              <a:rPr lang="en-US" dirty="0" smtClean="0"/>
              <a:t>Must conduct operations in accordance with the laws and customs of war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82856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8200"/>
            <a:ext cx="2838450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"/>
            <a:ext cx="1621586" cy="2468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95600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7" y="4953000"/>
            <a:ext cx="2533650" cy="1809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04" y="481965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75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71301"/>
              </p:ext>
            </p:extLst>
          </p:nvPr>
        </p:nvGraphicFramePr>
        <p:xfrm>
          <a:off x="609600" y="9053"/>
          <a:ext cx="8229600" cy="22174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CIA strikes – </a:t>
                      </a:r>
                      <a:r>
                        <a:rPr lang="en-US" b="1" dirty="0" smtClean="0"/>
                        <a:t>PAKISTAN (FATA) </a:t>
                      </a:r>
                      <a:r>
                        <a:rPr lang="en-US" b="1" dirty="0"/>
                        <a:t>2012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CIA drone strikes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199-410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Civilians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13-63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Children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1-2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injured: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 dirty="0">
                          <a:effectLst/>
                        </a:rPr>
                        <a:t>100-212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38170"/>
              </p:ext>
            </p:extLst>
          </p:nvPr>
        </p:nvGraphicFramePr>
        <p:xfrm>
          <a:off x="609600" y="2209800"/>
          <a:ext cx="8229600" cy="222869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80842">
                <a:tc gridSpan="2"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CIA strikes – </a:t>
                      </a:r>
                      <a:r>
                        <a:rPr lang="en-US" b="1" dirty="0" smtClean="0"/>
                        <a:t>PAKISTAN (FATA) </a:t>
                      </a:r>
                      <a:r>
                        <a:rPr lang="en-US" b="1" dirty="0"/>
                        <a:t>2013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CIA drone strikes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27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109-195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Civilians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0-4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Children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0-1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injured: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 dirty="0">
                          <a:effectLst/>
                        </a:rPr>
                        <a:t>43-89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3851"/>
              </p:ext>
            </p:extLst>
          </p:nvPr>
        </p:nvGraphicFramePr>
        <p:xfrm>
          <a:off x="609600" y="4419600"/>
          <a:ext cx="8229600" cy="250317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81000">
                <a:tc gridSpan="2"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CIA strikes – </a:t>
                      </a:r>
                      <a:r>
                        <a:rPr lang="en-US" b="1" dirty="0" smtClean="0"/>
                        <a:t>PAKISTAN (FATA) </a:t>
                      </a:r>
                      <a:r>
                        <a:rPr lang="en-US" b="1" dirty="0"/>
                        <a:t>2014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Total CIA drone strikes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25</a:t>
                      </a:r>
                      <a:br>
                        <a:rPr lang="en-US" b="1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115-186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Civilians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0-2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Children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0-2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injured: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 dirty="0">
                          <a:effectLst/>
                        </a:rPr>
                        <a:t>53-76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683117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161453"/>
            <a:ext cx="5152869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964" y="3416300"/>
            <a:ext cx="4804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Hellfire vs. Scorpion</a:t>
            </a:r>
            <a:endParaRPr lang="en-US" sz="40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6955"/>
              </p:ext>
            </p:extLst>
          </p:nvPr>
        </p:nvGraphicFramePr>
        <p:xfrm>
          <a:off x="0" y="4084320"/>
          <a:ext cx="5562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  <a:gridCol w="1854200"/>
              </a:tblGrid>
              <a:tr h="33092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HELLFIRE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SCORPION</a:t>
                      </a:r>
                      <a:endParaRPr lang="en-US" dirty="0"/>
                    </a:p>
                  </a:txBody>
                  <a:tcPr anchor="ctr"/>
                </a:tc>
              </a:tr>
              <a:tr h="3309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 INCHES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21.5 INCHES</a:t>
                      </a:r>
                      <a:endParaRPr lang="en-US" dirty="0"/>
                    </a:p>
                  </a:txBody>
                  <a:tcPr anchor="ctr"/>
                </a:tc>
              </a:tr>
              <a:tr h="3309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DIAMETER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INCHES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4.25 INCHES</a:t>
                      </a:r>
                      <a:endParaRPr lang="en-US" dirty="0"/>
                    </a:p>
                  </a:txBody>
                  <a:tcPr anchor="ctr"/>
                </a:tc>
              </a:tr>
              <a:tr h="3309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 POUNDS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POUNDS</a:t>
                      </a:r>
                      <a:endParaRPr lang="en-US" dirty="0"/>
                    </a:p>
                  </a:txBody>
                  <a:tcPr anchor="ctr"/>
                </a:tc>
              </a:tr>
              <a:tr h="3309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WARHEAD 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 POUNDS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5-17 POUNDS</a:t>
                      </a:r>
                      <a:endParaRPr lang="en-US" dirty="0"/>
                    </a:p>
                  </a:txBody>
                  <a:tcPr anchor="ctr"/>
                </a:tc>
              </a:tr>
              <a:tr h="3309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5 MILES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10 MILES </a:t>
                      </a:r>
                      <a:endParaRPr lang="en-US" dirty="0"/>
                    </a:p>
                  </a:txBody>
                  <a:tcPr anchor="ctr"/>
                </a:tc>
              </a:tr>
              <a:tr h="3309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 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~$110,000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~$25,000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7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929862"/>
              </p:ext>
            </p:extLst>
          </p:nvPr>
        </p:nvGraphicFramePr>
        <p:xfrm>
          <a:off x="457200" y="132084"/>
          <a:ext cx="8229600" cy="24917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CIA strikes – </a:t>
                      </a:r>
                      <a:r>
                        <a:rPr lang="en-US" b="1" dirty="0" smtClean="0"/>
                        <a:t>PAKISTAN (FATA) </a:t>
                      </a:r>
                      <a:r>
                        <a:rPr lang="en-US" b="1" dirty="0"/>
                        <a:t>2015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CIA drone strikes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5</a:t>
                      </a:r>
                      <a:br>
                        <a:rPr lang="en-US" b="1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26-38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Civilians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0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Children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>
                          <a:effectLst/>
                        </a:rPr>
                        <a:t>0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/>
                        <a:t>Total reported injured: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b="1" dirty="0">
                          <a:effectLst/>
                        </a:rPr>
                        <a:t>9-14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617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26802"/>
              </p:ext>
            </p:extLst>
          </p:nvPr>
        </p:nvGraphicFramePr>
        <p:xfrm>
          <a:off x="457201" y="2625090"/>
          <a:ext cx="8229599" cy="4232910"/>
        </p:xfrm>
        <a:graphic>
          <a:graphicData uri="http://schemas.openxmlformats.org/drawingml/2006/table">
            <a:tbl>
              <a:tblPr/>
              <a:tblGrid>
                <a:gridCol w="1741229"/>
                <a:gridCol w="1741229"/>
                <a:gridCol w="1741229"/>
                <a:gridCol w="3005912"/>
              </a:tblGrid>
              <a:tr h="349611">
                <a:tc gridSpan="4">
                  <a:txBody>
                    <a:bodyPr/>
                    <a:lstStyle/>
                    <a:p>
                      <a:pPr lvl="0" algn="ctr"/>
                      <a:r>
                        <a:rPr lang="en-US" b="1" dirty="0">
                          <a:effectLst/>
                        </a:rPr>
                        <a:t>Reported US strikes, Afghanistan 2015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116">
                <a:tc>
                  <a:txBody>
                    <a:bodyPr/>
                    <a:lstStyle/>
                    <a:p>
                      <a:pPr lvl="0"/>
                      <a:endParaRPr lang="en-US"/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1"/>
                        <a:t>Confirmed US strikes</a:t>
                      </a:r>
                      <a:endParaRPr lang="en-US"/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1" dirty="0"/>
                        <a:t>Possible US strikes</a:t>
                      </a:r>
                      <a:endParaRPr lang="en-US" dirty="0"/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1" dirty="0" smtClean="0"/>
                        <a:t>Total Likely US </a:t>
                      </a:r>
                    </a:p>
                    <a:p>
                      <a:pPr lvl="0"/>
                      <a:r>
                        <a:rPr lang="en-US" b="1" dirty="0" smtClean="0"/>
                        <a:t>Strikes</a:t>
                      </a:r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16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Total reported strikes: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>
                          <a:effectLst/>
                        </a:rPr>
                        <a:t>5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>
                          <a:effectLst/>
                        </a:rPr>
                        <a:t>3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16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Total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>
                          <a:effectLst/>
                        </a:rPr>
                        <a:t>35-44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>
                          <a:effectLst/>
                        </a:rPr>
                        <a:t>12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47-56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16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Civilians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>
                          <a:effectLst/>
                        </a:rPr>
                        <a:t>0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>
                          <a:effectLst/>
                        </a:rPr>
                        <a:t>0-1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0-1</a:t>
                      </a:r>
                      <a:endParaRPr lang="en-US" b="1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16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Children reported killed: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>
                          <a:effectLst/>
                        </a:rPr>
                        <a:t>0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>
                          <a:effectLst/>
                        </a:rPr>
                        <a:t>0-1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dirty="0" smtClean="0"/>
                        <a:t>0-1</a:t>
                      </a:r>
                      <a:endParaRPr lang="en-US" b="1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16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Total reported injured:</a:t>
                      </a: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>
                          <a:effectLst/>
                        </a:rPr>
                        <a:t>0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62" y="1360097"/>
            <a:ext cx="2631892" cy="3505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" y="1600199"/>
            <a:ext cx="2796958" cy="3505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7623" y="2819400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Osama bin Laden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/>
              <a:t>KIA </a:t>
            </a:r>
            <a:r>
              <a:rPr lang="en-US" dirty="0" smtClean="0"/>
              <a:t>2 May 2011)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9961" y="4876800"/>
            <a:ext cx="236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Hakimullah</a:t>
            </a:r>
            <a:r>
              <a:rPr lang="en-US" dirty="0" smtClean="0"/>
              <a:t> </a:t>
            </a:r>
            <a:r>
              <a:rPr lang="en-US" dirty="0" err="1" smtClean="0"/>
              <a:t>Mehsud</a:t>
            </a:r>
            <a:r>
              <a:rPr lang="en-US" dirty="0" smtClean="0"/>
              <a:t>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smtClean="0"/>
              <a:t>KIA 1 November 2013)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10" y="228600"/>
            <a:ext cx="325539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301" y="5199965"/>
            <a:ext cx="203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Baitullah</a:t>
            </a:r>
            <a:r>
              <a:rPr lang="en-US" dirty="0" smtClean="0"/>
              <a:t> </a:t>
            </a:r>
            <a:r>
              <a:rPr lang="en-US" dirty="0" err="1" smtClean="0"/>
              <a:t>Mehsud</a:t>
            </a:r>
            <a:r>
              <a:rPr lang="en-US" dirty="0" smtClean="0"/>
              <a:t>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smtClean="0"/>
              <a:t>KIA 5 August 2009)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89" y="3465731"/>
            <a:ext cx="2029563" cy="2705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7234" y="6177621"/>
            <a:ext cx="25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Anwar al-</a:t>
            </a:r>
            <a:r>
              <a:rPr lang="en-US" dirty="0" err="1" smtClean="0"/>
              <a:t>Awlaki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smtClean="0"/>
              <a:t>KIA </a:t>
            </a:r>
            <a:r>
              <a:rPr lang="en-US" dirty="0" smtClean="0"/>
              <a:t>30 September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914400"/>
            <a:ext cx="8805332" cy="4571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5710"/>
            <a:ext cx="6450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Bowe </a:t>
            </a:r>
            <a:r>
              <a:rPr lang="en-US" sz="3200" b="1" dirty="0" err="1" smtClean="0">
                <a:solidFill>
                  <a:srgbClr val="FF0000"/>
                </a:solidFill>
                <a:latin typeface="Papyrus" panose="03070502060502030205" pitchFamily="66" charset="0"/>
              </a:rPr>
              <a:t>Bergdahl</a:t>
            </a:r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: Traitor or POW?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2" y="129540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3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5710"/>
            <a:ext cx="6628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Have We Left the POW Business?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27"/>
          <a:stretch/>
        </p:blipFill>
        <p:spPr>
          <a:xfrm>
            <a:off x="152400" y="1066800"/>
            <a:ext cx="4038600" cy="4866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7" b="47421"/>
          <a:stretch/>
        </p:blipFill>
        <p:spPr>
          <a:xfrm>
            <a:off x="4724400" y="1022370"/>
            <a:ext cx="3726498" cy="4910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8255" y="5936005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(Graphics courtesy of American Civil Liberties Union)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80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648200"/>
            <a:ext cx="71352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The Dilemmas of Captive Combatants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Paul J. Springer, PhD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Air Command and Staff College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FPRI Senior Fellow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78680"/>
            <a:ext cx="1347519" cy="1945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04955"/>
            <a:ext cx="3914775" cy="2619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505200" cy="2375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2" y="2262817"/>
            <a:ext cx="1895475" cy="2409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02" y="152401"/>
            <a:ext cx="172112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1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7026374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74" y="2286000"/>
            <a:ext cx="2117626" cy="3609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86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The American Civil War: Unfortunate Wretches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5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3831336" cy="2726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4572000" cy="3040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84466"/>
            <a:ext cx="4572000" cy="3137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27" y="381000"/>
            <a:ext cx="1957244" cy="2853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55" y="381000"/>
            <a:ext cx="6391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World War II: The Numbers Game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5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1.jpg"/>
          <p:cNvPicPr>
            <a:picLocks noChangeAspect="1"/>
          </p:cNvPicPr>
          <p:nvPr/>
        </p:nvPicPr>
        <p:blipFill>
          <a:blip r:embed="rId2" cstate="print"/>
          <a:srcRect b="8420"/>
          <a:stretch>
            <a:fillRect/>
          </a:stretch>
        </p:blipFill>
        <p:spPr>
          <a:xfrm>
            <a:off x="0" y="-325339"/>
            <a:ext cx="9144000" cy="7323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252" y="0"/>
            <a:ext cx="7361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The Korean War: The Fight Continues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9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8.jpg"/>
          <p:cNvPicPr>
            <a:picLocks noChangeAspect="1"/>
          </p:cNvPicPr>
          <p:nvPr/>
        </p:nvPicPr>
        <p:blipFill>
          <a:blip r:embed="rId2" cstate="print"/>
          <a:srcRect b="11509"/>
          <a:stretch>
            <a:fillRect/>
          </a:stretch>
        </p:blipFill>
        <p:spPr>
          <a:xfrm>
            <a:off x="5029200" y="838200"/>
            <a:ext cx="3186051" cy="4521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5853" y="5562600"/>
            <a:ext cx="4308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Jeon</a:t>
            </a:r>
            <a:r>
              <a:rPr lang="en-US" b="1" dirty="0" smtClean="0"/>
              <a:t> Moon Il, </a:t>
            </a:r>
          </a:p>
          <a:p>
            <a:pPr algn="ctr"/>
            <a:r>
              <a:rPr lang="en-US" b="1" dirty="0" smtClean="0"/>
              <a:t>Vice Chairman of North Korean Labor Party</a:t>
            </a:r>
            <a:endParaRPr lang="en-US" b="1" dirty="0"/>
          </a:p>
        </p:txBody>
      </p:sp>
      <p:pic>
        <p:nvPicPr>
          <p:cNvPr id="4" name="Picture 3" descr="238.jpg"/>
          <p:cNvPicPr>
            <a:picLocks noChangeAspect="1"/>
          </p:cNvPicPr>
          <p:nvPr/>
        </p:nvPicPr>
        <p:blipFill>
          <a:blip r:embed="rId2" cstate="print"/>
          <a:srcRect b="11509"/>
          <a:stretch>
            <a:fillRect/>
          </a:stretch>
        </p:blipFill>
        <p:spPr>
          <a:xfrm>
            <a:off x="685800" y="838200"/>
            <a:ext cx="3186051" cy="452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178" y="5525869"/>
            <a:ext cx="367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Pak Sang </a:t>
            </a:r>
            <a:r>
              <a:rPr lang="en-US" b="1" dirty="0" err="1" smtClean="0"/>
              <a:t>Hyong</a:t>
            </a:r>
            <a:r>
              <a:rPr lang="en-US" b="1" dirty="0" smtClean="0"/>
              <a:t>,</a:t>
            </a:r>
          </a:p>
          <a:p>
            <a:pPr algn="ctr"/>
            <a:r>
              <a:rPr lang="en-US" b="1" dirty="0" smtClean="0"/>
              <a:t>Private, North Korean People’s Army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8544" y="76200"/>
            <a:ext cx="7361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The Korean War: The Fight Continues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7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jeDoWeap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5538" y="0"/>
            <a:ext cx="53929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76200"/>
            <a:ext cx="7361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The Korean War: The Fight Continues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3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04800"/>
            <a:ext cx="1752600" cy="2754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31177"/>
            <a:ext cx="747422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Article I</a:t>
            </a:r>
            <a:r>
              <a:rPr lang="en-US" b="1" dirty="0"/>
              <a:t>:  I am an American, fighting in the armed forces which guard </a:t>
            </a:r>
            <a:r>
              <a:rPr lang="en-US" b="1" dirty="0" smtClean="0"/>
              <a:t>my </a:t>
            </a:r>
          </a:p>
          <a:p>
            <a:r>
              <a:rPr lang="en-US" b="1" dirty="0" smtClean="0"/>
              <a:t>country </a:t>
            </a:r>
            <a:r>
              <a:rPr lang="en-US" b="1" dirty="0"/>
              <a:t>and our way of life.  I am prepared to give my life in their defense. </a:t>
            </a:r>
            <a:endParaRPr lang="en-US" dirty="0" smtClean="0">
              <a:effectLst/>
            </a:endParaRPr>
          </a:p>
          <a:p>
            <a:r>
              <a:rPr lang="en-US" b="1" u="sng" dirty="0"/>
              <a:t>Article II</a:t>
            </a:r>
            <a:r>
              <a:rPr lang="en-US" b="1" dirty="0"/>
              <a:t>:  I will never surrender of my own free will.  If in command I will </a:t>
            </a:r>
            <a:endParaRPr lang="en-US" b="1" dirty="0" smtClean="0"/>
          </a:p>
          <a:p>
            <a:r>
              <a:rPr lang="en-US" b="1" dirty="0" smtClean="0"/>
              <a:t>never </a:t>
            </a:r>
            <a:r>
              <a:rPr lang="en-US" b="1" dirty="0"/>
              <a:t>surrender the members of my command while they still have the </a:t>
            </a:r>
            <a:endParaRPr lang="en-US" b="1" dirty="0" smtClean="0"/>
          </a:p>
          <a:p>
            <a:r>
              <a:rPr lang="en-US" b="1" dirty="0" smtClean="0"/>
              <a:t>means </a:t>
            </a:r>
            <a:r>
              <a:rPr lang="en-US" b="1" dirty="0"/>
              <a:t>to resist. </a:t>
            </a:r>
            <a:endParaRPr lang="en-US" dirty="0" smtClean="0">
              <a:effectLst/>
            </a:endParaRPr>
          </a:p>
          <a:p>
            <a:r>
              <a:rPr lang="en-US" b="1" u="sng" dirty="0"/>
              <a:t>Article III</a:t>
            </a:r>
            <a:r>
              <a:rPr lang="en-US" b="1" dirty="0"/>
              <a:t>:  If I am captured, I will continue to resist by all means available.  </a:t>
            </a:r>
            <a:endParaRPr lang="en-US" b="1" dirty="0" smtClean="0"/>
          </a:p>
          <a:p>
            <a:r>
              <a:rPr lang="en-US" b="1" dirty="0" smtClean="0"/>
              <a:t>I </a:t>
            </a:r>
            <a:r>
              <a:rPr lang="en-US" b="1" dirty="0"/>
              <a:t>will make every effort to escape and aid others to escape.  </a:t>
            </a:r>
            <a:endParaRPr lang="en-US" b="1" dirty="0" smtClean="0"/>
          </a:p>
          <a:p>
            <a:r>
              <a:rPr lang="en-US" b="1" dirty="0" smtClean="0"/>
              <a:t>I </a:t>
            </a:r>
            <a:r>
              <a:rPr lang="en-US" b="1" dirty="0"/>
              <a:t>will accept neither parole nor special favors from the enemy. </a:t>
            </a:r>
            <a:endParaRPr lang="en-US" dirty="0" smtClean="0">
              <a:effectLst/>
            </a:endParaRPr>
          </a:p>
          <a:p>
            <a:r>
              <a:rPr lang="en-US" b="1" u="sng" dirty="0"/>
              <a:t>Article IV</a:t>
            </a:r>
            <a:r>
              <a:rPr lang="en-US" b="1" dirty="0"/>
              <a:t>:  If I become a prisoner of war, I will keep faith with my fellow </a:t>
            </a:r>
            <a:endParaRPr lang="en-US" b="1" dirty="0" smtClean="0"/>
          </a:p>
          <a:p>
            <a:r>
              <a:rPr lang="en-US" b="1" dirty="0" smtClean="0"/>
              <a:t>prisoners</a:t>
            </a:r>
            <a:r>
              <a:rPr lang="en-US" b="1" dirty="0"/>
              <a:t>.  I will give no information nor take part in any action which might </a:t>
            </a:r>
            <a:endParaRPr lang="en-US" b="1" dirty="0" smtClean="0"/>
          </a:p>
          <a:p>
            <a:r>
              <a:rPr lang="en-US" b="1" dirty="0" smtClean="0"/>
              <a:t>be </a:t>
            </a:r>
            <a:r>
              <a:rPr lang="en-US" b="1" dirty="0"/>
              <a:t>harmful to my comrades.  If I am senior, I will take command.  If not, I </a:t>
            </a:r>
            <a:endParaRPr lang="en-US" b="1" dirty="0" smtClean="0"/>
          </a:p>
          <a:p>
            <a:r>
              <a:rPr lang="en-US" b="1" dirty="0" smtClean="0"/>
              <a:t>will </a:t>
            </a:r>
            <a:r>
              <a:rPr lang="en-US" b="1" dirty="0"/>
              <a:t>obey the lawful orders of those appointed over me and will back them </a:t>
            </a:r>
            <a:endParaRPr lang="en-US" b="1" dirty="0" smtClean="0"/>
          </a:p>
          <a:p>
            <a:r>
              <a:rPr lang="en-US" b="1" dirty="0" smtClean="0"/>
              <a:t>up </a:t>
            </a:r>
            <a:r>
              <a:rPr lang="en-US" b="1" dirty="0"/>
              <a:t>in every way. </a:t>
            </a:r>
            <a:endParaRPr lang="en-US" dirty="0" smtClean="0">
              <a:effectLst/>
            </a:endParaRPr>
          </a:p>
          <a:p>
            <a:r>
              <a:rPr lang="en-US" b="1" u="sng" dirty="0"/>
              <a:t>Article V</a:t>
            </a:r>
            <a:r>
              <a:rPr lang="en-US" b="1" dirty="0"/>
              <a:t>:  When questioned, should I become a prisoner of war, I am </a:t>
            </a:r>
            <a:endParaRPr lang="en-US" b="1" dirty="0" smtClean="0"/>
          </a:p>
          <a:p>
            <a:r>
              <a:rPr lang="en-US" b="1" dirty="0" smtClean="0"/>
              <a:t>required </a:t>
            </a:r>
            <a:r>
              <a:rPr lang="en-US" b="1" dirty="0"/>
              <a:t>to give name, rank, service, number, and date of birth.  I will </a:t>
            </a:r>
            <a:endParaRPr lang="en-US" b="1" dirty="0" smtClean="0"/>
          </a:p>
          <a:p>
            <a:r>
              <a:rPr lang="en-US" b="1" dirty="0" smtClean="0"/>
              <a:t>evade </a:t>
            </a:r>
            <a:r>
              <a:rPr lang="en-US" b="1" dirty="0"/>
              <a:t>answering further questions to the utmost of my ability.  I will </a:t>
            </a:r>
            <a:endParaRPr lang="en-US" b="1" dirty="0" smtClean="0"/>
          </a:p>
          <a:p>
            <a:r>
              <a:rPr lang="en-US" b="1" dirty="0" smtClean="0"/>
              <a:t>make </a:t>
            </a:r>
            <a:r>
              <a:rPr lang="en-US" b="1" dirty="0"/>
              <a:t>no oral or written statements disloyal to my country and its allies </a:t>
            </a:r>
            <a:endParaRPr lang="en-US" b="1" dirty="0" smtClean="0"/>
          </a:p>
          <a:p>
            <a:r>
              <a:rPr lang="en-US" b="1" dirty="0" smtClean="0"/>
              <a:t>or </a:t>
            </a:r>
            <a:r>
              <a:rPr lang="en-US" b="1" dirty="0"/>
              <a:t>harmful to their cause. </a:t>
            </a:r>
            <a:endParaRPr lang="en-US" dirty="0" smtClean="0">
              <a:effectLst/>
            </a:endParaRPr>
          </a:p>
          <a:p>
            <a:r>
              <a:rPr lang="en-US" b="1" u="sng" dirty="0"/>
              <a:t>Article VI</a:t>
            </a:r>
            <a:r>
              <a:rPr lang="en-US" b="1" dirty="0"/>
              <a:t>:  I will never forget that I am an American, responsible for my </a:t>
            </a:r>
            <a:endParaRPr lang="en-US" b="1" dirty="0" smtClean="0"/>
          </a:p>
          <a:p>
            <a:r>
              <a:rPr lang="en-US" b="1" dirty="0" smtClean="0"/>
              <a:t>actions</a:t>
            </a:r>
            <a:r>
              <a:rPr lang="en-US" b="1" dirty="0"/>
              <a:t>, and dedicated to the principles which made my country free.  I </a:t>
            </a:r>
            <a:endParaRPr lang="en-US" b="1" dirty="0" smtClean="0"/>
          </a:p>
          <a:p>
            <a:r>
              <a:rPr lang="en-US" b="1" dirty="0" smtClean="0"/>
              <a:t>will </a:t>
            </a:r>
            <a:r>
              <a:rPr lang="en-US" b="1" dirty="0"/>
              <a:t>trust in my God and in the United States of America.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254" y="310774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(1955)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584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2" y="3676291"/>
            <a:ext cx="3810000" cy="3028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08998"/>
            <a:ext cx="6184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The Vietnam War: Political Pawns</a:t>
            </a:r>
            <a:endParaRPr lang="en-US" sz="3200" b="1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01" y="695729"/>
            <a:ext cx="3819525" cy="2588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06" y="3745238"/>
            <a:ext cx="3352800" cy="2960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03837"/>
            <a:ext cx="3519488" cy="2372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87988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9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922</Words>
  <Application>Microsoft Office PowerPoint</Application>
  <PresentationFormat>On-screen Show (4:3)</PresentationFormat>
  <Paragraphs>201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SPRINGER, PAUL J AD-23 USAF AETC ACSC/DEL 188</dc:creator>
  <cp:lastModifiedBy>SPRINGER, PAUL J AD-23 USAF AETC ACSC/DEL 188</cp:lastModifiedBy>
  <cp:revision>9</cp:revision>
  <dcterms:created xsi:type="dcterms:W3CDTF">2015-04-16T19:34:10Z</dcterms:created>
  <dcterms:modified xsi:type="dcterms:W3CDTF">2015-04-16T22:59:10Z</dcterms:modified>
</cp:coreProperties>
</file>